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56" r:id="rId3"/>
    <p:sldId id="260" r:id="rId4"/>
    <p:sldId id="263" r:id="rId5"/>
    <p:sldId id="264" r:id="rId6"/>
    <p:sldId id="266" r:id="rId7"/>
    <p:sldId id="267" r:id="rId8"/>
    <p:sldId id="273" r:id="rId9"/>
    <p:sldId id="276" r:id="rId10"/>
    <p:sldId id="265" r:id="rId11"/>
    <p:sldId id="272" r:id="rId12"/>
    <p:sldId id="269" r:id="rId13"/>
    <p:sldId id="271" r:id="rId14"/>
    <p:sldId id="270" r:id="rId15"/>
    <p:sldId id="274" r:id="rId16"/>
    <p:sldId id="277" r:id="rId17"/>
    <p:sldId id="278" r:id="rId18"/>
    <p:sldId id="279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ile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ile medio 2 - Color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ile medio 2 - Color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1400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0124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14018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310614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40362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5838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3100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5574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702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74864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57239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47D83-CD91-44FD-9870-60B2E5CCA354}" type="datetimeFigureOut">
              <a:rPr lang="it-IT" smtClean="0"/>
              <a:t>27/07/21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D59575-BF6C-45A3-948E-0E757700743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83732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9BB99679-26FF-DD4F-8A5B-BD7B7C86A8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3" name="Rettangolo 2">
            <a:extLst>
              <a:ext uri="{FF2B5EF4-FFF2-40B4-BE49-F238E27FC236}">
                <a16:creationId xmlns:a16="http://schemas.microsoft.com/office/drawing/2014/main" id="{0422E348-6CB6-AE4C-97CA-C9937F57DA02}"/>
              </a:ext>
            </a:extLst>
          </p:cNvPr>
          <p:cNvSpPr/>
          <p:nvPr/>
        </p:nvSpPr>
        <p:spPr>
          <a:xfrm>
            <a:off x="4121834" y="3221502"/>
            <a:ext cx="7877908" cy="330590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15D804E8-BF1E-874F-8668-BB1A86AD9455}"/>
              </a:ext>
            </a:extLst>
          </p:cNvPr>
          <p:cNvSpPr txBox="1"/>
          <p:nvPr/>
        </p:nvSpPr>
        <p:spPr>
          <a:xfrm>
            <a:off x="4332849" y="3443068"/>
            <a:ext cx="76668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cap="all" dirty="0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NETWORKING FOR BIG DATA AND </a:t>
            </a:r>
            <a:r>
              <a:rPr lang="it-IT" sz="3600" b="1" cap="all" dirty="0" err="1">
                <a:solidFill>
                  <a:schemeClr val="bg1"/>
                </a:solidFill>
                <a:latin typeface="Noto Sans Kannada" panose="020B0502040504020204" pitchFamily="34" charset="0"/>
                <a:cs typeface="Noto Sans Kannada" panose="020B0502040504020204" pitchFamily="34" charset="0"/>
              </a:rPr>
              <a:t>LABORaTORY</a:t>
            </a:r>
            <a:endParaRPr lang="it-IT" sz="3600" dirty="0">
              <a:solidFill>
                <a:schemeClr val="bg1"/>
              </a:solidFill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2FFE396B-21A6-A241-86C0-B7E7B78CFBA2}"/>
              </a:ext>
            </a:extLst>
          </p:cNvPr>
          <p:cNvSpPr txBox="1"/>
          <p:nvPr/>
        </p:nvSpPr>
        <p:spPr>
          <a:xfrm>
            <a:off x="8060788" y="5419412"/>
            <a:ext cx="393895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Francesco Lauro 1706784 </a:t>
            </a:r>
          </a:p>
          <a:p>
            <a:r>
              <a:rPr lang="it-IT" sz="2400" dirty="0">
                <a:solidFill>
                  <a:schemeClr val="bg1"/>
                </a:solidFill>
              </a:rPr>
              <a:t>Michele Luca Puzzo 1783133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37913026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A6D877AF-BE3C-B846-905B-C0DCB0726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0705"/>
            <a:ext cx="12192000" cy="601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052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6C635301-39B3-8A40-9ED6-1BF13BAB4A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4496"/>
            <a:ext cx="12192000" cy="6353503"/>
          </a:xfrm>
          <a:prstGeom prst="rect">
            <a:avLst/>
          </a:prstGeom>
        </p:spPr>
      </p:pic>
      <p:sp>
        <p:nvSpPr>
          <p:cNvPr id="2" name="CasellaDiTesto 1">
            <a:extLst>
              <a:ext uri="{FF2B5EF4-FFF2-40B4-BE49-F238E27FC236}">
                <a16:creationId xmlns:a16="http://schemas.microsoft.com/office/drawing/2014/main" id="{611612AC-FC7B-2A4E-A605-0921BD8F5D22}"/>
              </a:ext>
            </a:extLst>
          </p:cNvPr>
          <p:cNvSpPr txBox="1"/>
          <p:nvPr/>
        </p:nvSpPr>
        <p:spPr>
          <a:xfrm>
            <a:off x="1755228" y="148770"/>
            <a:ext cx="933318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Port Scanner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evaluation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: 10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Ports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mostly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used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F114EB8E-6501-9A42-9C09-0467899AC459}"/>
              </a:ext>
            </a:extLst>
          </p:cNvPr>
          <p:cNvSpPr txBox="1"/>
          <p:nvPr/>
        </p:nvSpPr>
        <p:spPr>
          <a:xfrm>
            <a:off x="1219199" y="3431628"/>
            <a:ext cx="357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800" dirty="0"/>
              <a:t>10</a:t>
            </a:r>
            <a:r>
              <a:rPr lang="it-IT" sz="800" baseline="30000" dirty="0"/>
              <a:t>4</a:t>
            </a:r>
            <a:endParaRPr lang="it-IT" sz="700" dirty="0"/>
          </a:p>
        </p:txBody>
      </p:sp>
    </p:spTree>
    <p:extLst>
      <p:ext uri="{BB962C8B-B14F-4D97-AF65-F5344CB8AC3E}">
        <p14:creationId xmlns:p14="http://schemas.microsoft.com/office/powerpoint/2010/main" val="22882603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C00146DC-4896-CD4D-AC1B-E3C7EDB97C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06CD1F20-3E22-6D4B-A169-AAAAF91EB9B1}"/>
              </a:ext>
            </a:extLst>
          </p:cNvPr>
          <p:cNvSpPr txBox="1"/>
          <p:nvPr/>
        </p:nvSpPr>
        <p:spPr>
          <a:xfrm>
            <a:off x="1224644" y="261257"/>
            <a:ext cx="107361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InterArrival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Time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boxplot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TCP and UDP Sessions</a:t>
            </a:r>
          </a:p>
        </p:txBody>
      </p:sp>
    </p:spTree>
    <p:extLst>
      <p:ext uri="{BB962C8B-B14F-4D97-AF65-F5344CB8AC3E}">
        <p14:creationId xmlns:p14="http://schemas.microsoft.com/office/powerpoint/2010/main" val="28556749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40F6924-DE7B-7A4B-AEB0-4A1387E0BB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51008"/>
            <a:ext cx="6096000" cy="3007526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7DC4F95-68B8-364E-B8B6-911083FD6F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351008"/>
            <a:ext cx="6096000" cy="3007526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7F6175DA-BC3A-0D4A-8E54-FBE9C395B147}"/>
              </a:ext>
            </a:extLst>
          </p:cNvPr>
          <p:cNvSpPr txBox="1"/>
          <p:nvPr/>
        </p:nvSpPr>
        <p:spPr>
          <a:xfrm>
            <a:off x="1099290" y="1825673"/>
            <a:ext cx="38974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about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TTL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1F8D465C-BC85-7E48-B19D-DE014A340B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143" y="477747"/>
            <a:ext cx="5823857" cy="2873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5289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9CDB1464-B7AF-304D-9E4E-8E52935EEAE7}"/>
              </a:ext>
            </a:extLst>
          </p:cNvPr>
          <p:cNvSpPr txBox="1"/>
          <p:nvPr/>
        </p:nvSpPr>
        <p:spPr>
          <a:xfrm>
            <a:off x="7335281" y="679794"/>
            <a:ext cx="467710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Topology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of the network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using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networkx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D7D30C5-5224-ED4C-923D-9F3795FDE80E}"/>
              </a:ext>
            </a:extLst>
          </p:cNvPr>
          <p:cNvSpPr txBox="1"/>
          <p:nvPr/>
        </p:nvSpPr>
        <p:spPr>
          <a:xfrm>
            <a:off x="7335280" y="2639291"/>
            <a:ext cx="467710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Part of the Code:</a:t>
            </a:r>
            <a:endParaRPr lang="it-IT" sz="1400" i="1" dirty="0"/>
          </a:p>
          <a:p>
            <a:r>
              <a:rPr lang="it-IT" sz="1400" i="1" dirty="0"/>
              <a:t>d = </a:t>
            </a:r>
            <a:r>
              <a:rPr lang="it-IT" sz="1400" i="1" dirty="0" err="1"/>
              <a:t>df.groupby</a:t>
            </a:r>
            <a:r>
              <a:rPr lang="it-IT" sz="1400" i="1" dirty="0"/>
              <a:t>(["IP_SRC","IP_DST"])[["</a:t>
            </a:r>
            <a:r>
              <a:rPr lang="it-IT" sz="1400" i="1" dirty="0" err="1"/>
              <a:t>length</a:t>
            </a:r>
            <a:r>
              <a:rPr lang="it-IT" sz="1400" i="1" dirty="0"/>
              <a:t>"]].</a:t>
            </a:r>
            <a:r>
              <a:rPr lang="it-IT" sz="1400" i="1" dirty="0" err="1"/>
              <a:t>agg</a:t>
            </a:r>
            <a:r>
              <a:rPr lang="it-IT" sz="1400" i="1" dirty="0"/>
              <a:t>('sum’).</a:t>
            </a:r>
          </a:p>
          <a:p>
            <a:r>
              <a:rPr lang="it-IT" sz="1400" i="1" dirty="0" err="1"/>
              <a:t>sort_values</a:t>
            </a:r>
            <a:r>
              <a:rPr lang="it-IT" sz="1400" i="1" dirty="0"/>
              <a:t>(by=["</a:t>
            </a:r>
            <a:r>
              <a:rPr lang="it-IT" sz="1400" i="1" dirty="0" err="1"/>
              <a:t>length</a:t>
            </a:r>
            <a:r>
              <a:rPr lang="it-IT" sz="1400" i="1" dirty="0"/>
              <a:t>"],</a:t>
            </a:r>
            <a:r>
              <a:rPr lang="it-IT" sz="1400" i="1" dirty="0" err="1"/>
              <a:t>ascending</a:t>
            </a:r>
            <a:r>
              <a:rPr lang="it-IT" sz="1400" i="1" dirty="0"/>
              <a:t>= False)</a:t>
            </a:r>
          </a:p>
          <a:p>
            <a:endParaRPr lang="it-IT" sz="1400" i="1" dirty="0"/>
          </a:p>
          <a:p>
            <a:r>
              <a:rPr lang="it-IT" sz="1400" i="1" dirty="0"/>
              <a:t>d[:31].</a:t>
            </a:r>
            <a:r>
              <a:rPr lang="it-IT" sz="1400" i="1" dirty="0" err="1"/>
              <a:t>unstack</a:t>
            </a:r>
            <a:r>
              <a:rPr lang="it-IT" sz="1400" i="1" dirty="0"/>
              <a:t>().</a:t>
            </a:r>
            <a:r>
              <a:rPr lang="it-IT" sz="1400" i="1" dirty="0" err="1"/>
              <a:t>fillna</a:t>
            </a:r>
            <a:r>
              <a:rPr lang="it-IT" sz="1400" i="1" dirty="0"/>
              <a:t>(0)</a:t>
            </a:r>
          </a:p>
          <a:p>
            <a:endParaRPr lang="it-IT" sz="1400" i="1" dirty="0"/>
          </a:p>
          <a:p>
            <a:r>
              <a:rPr lang="it-IT" sz="1400" i="1" dirty="0" err="1"/>
              <a:t>pos</a:t>
            </a:r>
            <a:r>
              <a:rPr lang="it-IT" sz="1400" i="1" dirty="0"/>
              <a:t> = </a:t>
            </a:r>
            <a:r>
              <a:rPr lang="it-IT" sz="1400" i="1" dirty="0" err="1"/>
              <a:t>nx.spring_layout</a:t>
            </a:r>
            <a:r>
              <a:rPr lang="it-IT" sz="1400" i="1" dirty="0"/>
              <a:t>(G) </a:t>
            </a:r>
          </a:p>
          <a:p>
            <a:endParaRPr lang="it-IT" sz="1400" i="1" dirty="0"/>
          </a:p>
          <a:p>
            <a:endParaRPr lang="it-IT" sz="1400" i="1" dirty="0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334AD9DD-7F45-0B47-80C0-E04D1EEE5B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70407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77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46F2B6F7-8415-FE44-85E6-9A312BD67594}"/>
              </a:ext>
            </a:extLst>
          </p:cNvPr>
          <p:cNvSpPr txBox="1"/>
          <p:nvPr/>
        </p:nvSpPr>
        <p:spPr>
          <a:xfrm>
            <a:off x="1574800" y="406400"/>
            <a:ext cx="904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Supervised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Learning-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Classification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Problem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F361EFCB-E7A8-894E-A170-35D49B2B5D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6498139"/>
              </p:ext>
            </p:extLst>
          </p:nvPr>
        </p:nvGraphicFramePr>
        <p:xfrm>
          <a:off x="2489200" y="3957320"/>
          <a:ext cx="8128000" cy="2494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3142017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LABEL - </a:t>
                      </a:r>
                      <a:r>
                        <a:rPr lang="it-IT" dirty="0" err="1"/>
                        <a:t>DSCP:information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about</a:t>
                      </a:r>
                      <a:r>
                        <a:rPr lang="it-IT" dirty="0"/>
                        <a:t> the </a:t>
                      </a:r>
                      <a:r>
                        <a:rPr lang="it-IT" dirty="0" err="1"/>
                        <a:t>priority</a:t>
                      </a:r>
                      <a:r>
                        <a:rPr lang="it-IT" dirty="0"/>
                        <a:t> of the </a:t>
                      </a:r>
                      <a:r>
                        <a:rPr lang="it-IT" dirty="0" err="1"/>
                        <a:t>packet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8025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1) Best Effort (</a:t>
                      </a:r>
                      <a:r>
                        <a:rPr lang="it-IT" dirty="0" err="1"/>
                        <a:t>lowest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priority</a:t>
                      </a:r>
                      <a:r>
                        <a:rPr lang="it-IT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6416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2) </a:t>
                      </a:r>
                      <a:r>
                        <a:rPr lang="it-IT" dirty="0" err="1"/>
                        <a:t>Scavenger</a:t>
                      </a:r>
                      <a:r>
                        <a:rPr lang="it-IT" dirty="0"/>
                        <a:t> (</a:t>
                      </a:r>
                      <a:r>
                        <a:rPr lang="it-IT" dirty="0" err="1"/>
                        <a:t>Not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known</a:t>
                      </a:r>
                      <a:r>
                        <a:rPr lang="it-IT" dirty="0"/>
                        <a:t> in dataset)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07753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3) </a:t>
                      </a:r>
                      <a:r>
                        <a:rPr lang="it-IT" dirty="0" err="1"/>
                        <a:t>Assured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Forwarding</a:t>
                      </a:r>
                      <a:r>
                        <a:rPr lang="it-IT" dirty="0"/>
                        <a:t> (AF)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527061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4) </a:t>
                      </a:r>
                      <a:r>
                        <a:rPr lang="it-IT" dirty="0" err="1"/>
                        <a:t>Expedited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Forwarding</a:t>
                      </a:r>
                      <a:r>
                        <a:rPr lang="it-IT" dirty="0"/>
                        <a:t> (EF) (</a:t>
                      </a:r>
                      <a:r>
                        <a:rPr lang="it-IT" dirty="0" err="1"/>
                        <a:t>traffic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used</a:t>
                      </a:r>
                      <a:r>
                        <a:rPr lang="it-IT" dirty="0"/>
                        <a:t> by </a:t>
                      </a:r>
                      <a:r>
                        <a:rPr lang="it-IT" dirty="0" err="1"/>
                        <a:t>bank</a:t>
                      </a:r>
                      <a:r>
                        <a:rPr lang="it-IT" dirty="0"/>
                        <a:t>. For </a:t>
                      </a:r>
                      <a:r>
                        <a:rPr lang="it-IT" dirty="0" err="1"/>
                        <a:t>payments</a:t>
                      </a:r>
                      <a:r>
                        <a:rPr lang="it-IT" dirty="0"/>
                        <a:t>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130054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5) Network &amp; </a:t>
                      </a:r>
                      <a:r>
                        <a:rPr lang="it-IT" dirty="0" err="1"/>
                        <a:t>Internetwork</a:t>
                      </a:r>
                      <a:r>
                        <a:rPr lang="it-IT" dirty="0"/>
                        <a:t> control (NIC) (</a:t>
                      </a:r>
                      <a:r>
                        <a:rPr lang="it-IT" dirty="0" err="1"/>
                        <a:t>messages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related</a:t>
                      </a:r>
                      <a:r>
                        <a:rPr lang="it-IT" dirty="0"/>
                        <a:t> to the performance of the network)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56190505"/>
                  </a:ext>
                </a:extLst>
              </a:tr>
            </a:tbl>
          </a:graphicData>
        </a:graphic>
      </p:graphicFrame>
      <p:sp>
        <p:nvSpPr>
          <p:cNvPr id="6" name="CasellaDiTesto 5">
            <a:extLst>
              <a:ext uri="{FF2B5EF4-FFF2-40B4-BE49-F238E27FC236}">
                <a16:creationId xmlns:a16="http://schemas.microsoft.com/office/drawing/2014/main" id="{055344B4-E9C3-CF4D-8CBA-BE6D68954321}"/>
              </a:ext>
            </a:extLst>
          </p:cNvPr>
          <p:cNvSpPr txBox="1"/>
          <p:nvPr/>
        </p:nvSpPr>
        <p:spPr>
          <a:xfrm>
            <a:off x="2032000" y="1164292"/>
            <a:ext cx="858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select</a:t>
            </a:r>
            <a:r>
              <a:rPr lang="it-IT" dirty="0"/>
              <a:t> an </a:t>
            </a:r>
            <a:r>
              <a:rPr lang="it-IT" dirty="0" err="1"/>
              <a:t>endpoint</a:t>
            </a:r>
            <a:r>
              <a:rPr lang="it-IT" dirty="0"/>
              <a:t> (IP and </a:t>
            </a:r>
            <a:r>
              <a:rPr lang="it-IT" dirty="0" err="1"/>
              <a:t>port</a:t>
            </a:r>
            <a:r>
              <a:rPr lang="it-IT" dirty="0"/>
              <a:t> </a:t>
            </a:r>
            <a:r>
              <a:rPr lang="it-IT" dirty="0" err="1"/>
              <a:t>destination</a:t>
            </a:r>
            <a:r>
              <a:rPr lang="it-IT" dirty="0"/>
              <a:t>)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observe</a:t>
            </a:r>
            <a:r>
              <a:rPr lang="it-IT" dirty="0"/>
              <a:t>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traffics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this</a:t>
            </a:r>
            <a:r>
              <a:rPr lang="it-IT" dirty="0"/>
              <a:t> </a:t>
            </a:r>
            <a:r>
              <a:rPr lang="it-IT" dirty="0" err="1"/>
              <a:t>endpoint</a:t>
            </a:r>
            <a:r>
              <a:rPr lang="it-IT" dirty="0"/>
              <a:t> </a:t>
            </a:r>
            <a:r>
              <a:rPr lang="it-IT" dirty="0" err="1"/>
              <a:t>receives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a time </a:t>
            </a:r>
            <a:r>
              <a:rPr lang="it-IT" dirty="0" err="1"/>
              <a:t>interval</a:t>
            </a:r>
            <a:r>
              <a:rPr lang="it-IT" dirty="0"/>
              <a:t>. So </a:t>
            </a:r>
            <a:r>
              <a:rPr lang="it-IT" dirty="0" err="1"/>
              <a:t>we</a:t>
            </a:r>
            <a:r>
              <a:rPr lang="it-IT" dirty="0"/>
              <a:t> create a set of </a:t>
            </a:r>
            <a:r>
              <a:rPr lang="it-IT" dirty="0" err="1"/>
              <a:t>couple</a:t>
            </a:r>
            <a:r>
              <a:rPr lang="it-IT" dirty="0"/>
              <a:t> of </a:t>
            </a:r>
            <a:r>
              <a:rPr lang="it-IT" dirty="0" err="1"/>
              <a:t>IP_dest</a:t>
            </a:r>
            <a:r>
              <a:rPr lang="it-IT" dirty="0"/>
              <a:t> and </a:t>
            </a:r>
            <a:r>
              <a:rPr lang="it-IT" dirty="0" err="1"/>
              <a:t>port_dest</a:t>
            </a:r>
            <a:endParaRPr lang="it-IT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The </a:t>
            </a:r>
            <a:r>
              <a:rPr lang="it-IT" dirty="0" err="1"/>
              <a:t>feature</a:t>
            </a:r>
            <a:r>
              <a:rPr lang="it-IT" dirty="0"/>
              <a:t> are the </a:t>
            </a:r>
            <a:r>
              <a:rPr lang="it-IT" dirty="0" err="1"/>
              <a:t>number</a:t>
            </a:r>
            <a:r>
              <a:rPr lang="it-IT" dirty="0"/>
              <a:t> of </a:t>
            </a:r>
            <a:r>
              <a:rPr lang="it-IT" dirty="0" err="1"/>
              <a:t>packets</a:t>
            </a:r>
            <a:r>
              <a:rPr lang="it-IT" dirty="0"/>
              <a:t> and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received</a:t>
            </a:r>
            <a:r>
              <a:rPr lang="it-IT" dirty="0"/>
              <a:t> by an </a:t>
            </a:r>
            <a:r>
              <a:rPr lang="it-IT" dirty="0" err="1"/>
              <a:t>endpoint</a:t>
            </a:r>
            <a:r>
              <a:rPr lang="it-IT" dirty="0"/>
              <a:t>: create </a:t>
            </a:r>
            <a:r>
              <a:rPr lang="it-IT" dirty="0" err="1"/>
              <a:t>two</a:t>
            </a:r>
            <a:r>
              <a:rPr lang="it-IT" dirty="0"/>
              <a:t> </a:t>
            </a:r>
            <a:r>
              <a:rPr lang="it-IT" dirty="0" err="1"/>
              <a:t>normalized</a:t>
            </a:r>
            <a:r>
              <a:rPr lang="it-IT" dirty="0"/>
              <a:t> </a:t>
            </a:r>
            <a:r>
              <a:rPr lang="it-IT" dirty="0" err="1"/>
              <a:t>vectors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log</a:t>
            </a:r>
            <a:r>
              <a:rPr lang="it-IT" baseline="-25000" dirty="0"/>
              <a:t>2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source part </a:t>
            </a:r>
            <a:r>
              <a:rPr lang="it-IT" dirty="0" err="1"/>
              <a:t>evaluate</a:t>
            </a:r>
            <a:r>
              <a:rPr lang="it-IT" dirty="0"/>
              <a:t> n. of </a:t>
            </a:r>
            <a:r>
              <a:rPr lang="it-IT" dirty="0" err="1"/>
              <a:t>pkts</a:t>
            </a:r>
            <a:r>
              <a:rPr lang="it-IT" dirty="0"/>
              <a:t> and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sent</a:t>
            </a:r>
            <a:r>
              <a:rPr lang="it-IT" dirty="0"/>
              <a:t>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So </a:t>
            </a:r>
            <a:r>
              <a:rPr lang="it-IT" dirty="0" err="1"/>
              <a:t>at</a:t>
            </a:r>
            <a:r>
              <a:rPr lang="it-IT" dirty="0"/>
              <a:t> the end </a:t>
            </a:r>
            <a:r>
              <a:rPr lang="it-IT" dirty="0" err="1"/>
              <a:t>each</a:t>
            </a:r>
            <a:r>
              <a:rPr lang="it-IT" dirty="0"/>
              <a:t> record </a:t>
            </a:r>
            <a:r>
              <a:rPr lang="it-IT" dirty="0" err="1"/>
              <a:t>represent</a:t>
            </a:r>
            <a:r>
              <a:rPr lang="it-IT" dirty="0"/>
              <a:t> an </a:t>
            </a:r>
            <a:r>
              <a:rPr lang="it-IT" dirty="0" err="1"/>
              <a:t>endpoint</a:t>
            </a:r>
            <a:r>
              <a:rPr lang="it-IT" dirty="0"/>
              <a:t> and </a:t>
            </a:r>
            <a:r>
              <a:rPr lang="it-IT" dirty="0" err="1"/>
              <a:t>forty</a:t>
            </a:r>
            <a:r>
              <a:rPr lang="it-IT" dirty="0"/>
              <a:t> </a:t>
            </a:r>
            <a:r>
              <a:rPr lang="it-IT" dirty="0" err="1"/>
              <a:t>columns</a:t>
            </a:r>
            <a:r>
              <a:rPr lang="it-IT" dirty="0"/>
              <a:t> (first </a:t>
            </a:r>
            <a:r>
              <a:rPr lang="it-IT" dirty="0" err="1"/>
              <a:t>twenty</a:t>
            </a:r>
            <a:r>
              <a:rPr lang="it-IT" dirty="0"/>
              <a:t> for the n. of </a:t>
            </a:r>
            <a:r>
              <a:rPr lang="it-IT" dirty="0" err="1"/>
              <a:t>pkts</a:t>
            </a:r>
            <a:r>
              <a:rPr lang="it-IT" dirty="0"/>
              <a:t> </a:t>
            </a:r>
            <a:r>
              <a:rPr lang="it-IT" dirty="0" err="1"/>
              <a:t>vector</a:t>
            </a:r>
            <a:r>
              <a:rPr lang="it-IT" dirty="0"/>
              <a:t> and the last </a:t>
            </a:r>
            <a:r>
              <a:rPr lang="it-IT" dirty="0" err="1"/>
              <a:t>twenty</a:t>
            </a:r>
            <a:r>
              <a:rPr lang="it-IT" dirty="0"/>
              <a:t> for the n. of </a:t>
            </a:r>
            <a:r>
              <a:rPr lang="it-IT" dirty="0" err="1"/>
              <a:t>bytes</a:t>
            </a:r>
            <a:r>
              <a:rPr lang="it-IT" dirty="0"/>
              <a:t> </a:t>
            </a:r>
            <a:r>
              <a:rPr lang="it-IT" dirty="0" err="1"/>
              <a:t>vector</a:t>
            </a:r>
            <a:r>
              <a:rPr lang="it-IT" dirty="0"/>
              <a:t>) and </a:t>
            </a:r>
            <a:r>
              <a:rPr lang="it-IT" dirty="0" err="1"/>
              <a:t>column</a:t>
            </a:r>
            <a:r>
              <a:rPr lang="it-IT" dirty="0"/>
              <a:t> x for </a:t>
            </a:r>
            <a:r>
              <a:rPr lang="it-IT" dirty="0" err="1"/>
              <a:t>example</a:t>
            </a:r>
            <a:r>
              <a:rPr lang="it-IT" dirty="0"/>
              <a:t> </a:t>
            </a:r>
            <a:r>
              <a:rPr lang="it-IT" dirty="0" err="1"/>
              <a:t>represents</a:t>
            </a:r>
            <a:r>
              <a:rPr lang="it-IT" dirty="0"/>
              <a:t> </a:t>
            </a:r>
            <a:r>
              <a:rPr lang="it-IT" dirty="0" err="1"/>
              <a:t>how</a:t>
            </a:r>
            <a:r>
              <a:rPr lang="it-IT" dirty="0"/>
              <a:t> </a:t>
            </a:r>
            <a:r>
              <a:rPr lang="it-IT" dirty="0" err="1"/>
              <a:t>many</a:t>
            </a:r>
            <a:r>
              <a:rPr lang="it-IT" dirty="0"/>
              <a:t> </a:t>
            </a:r>
            <a:r>
              <a:rPr lang="it-IT" dirty="0" err="1"/>
              <a:t>flows</a:t>
            </a:r>
            <a:r>
              <a:rPr lang="it-IT" dirty="0"/>
              <a:t> in the source part </a:t>
            </a:r>
            <a:r>
              <a:rPr lang="it-IT" dirty="0" err="1"/>
              <a:t>sent</a:t>
            </a:r>
            <a:r>
              <a:rPr lang="it-IT"/>
              <a:t> 2</a:t>
            </a:r>
            <a:r>
              <a:rPr lang="it-IT" baseline="30000"/>
              <a:t>x</a:t>
            </a:r>
            <a:r>
              <a:rPr lang="it-IT"/>
              <a:t> </a:t>
            </a:r>
            <a:r>
              <a:rPr lang="it-IT" dirty="0" err="1"/>
              <a:t>pkts</a:t>
            </a:r>
            <a:r>
              <a:rPr lang="it-IT" dirty="0"/>
              <a:t> or </a:t>
            </a:r>
            <a:r>
              <a:rPr lang="it-IT" dirty="0" err="1"/>
              <a:t>bytes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4012124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>
            <a:extLst>
              <a:ext uri="{FF2B5EF4-FFF2-40B4-BE49-F238E27FC236}">
                <a16:creationId xmlns:a16="http://schemas.microsoft.com/office/drawing/2014/main" id="{9788BFBD-BFDA-3345-BC65-0D3FFC18E7E9}"/>
              </a:ext>
            </a:extLst>
          </p:cNvPr>
          <p:cNvSpPr txBox="1"/>
          <p:nvPr/>
        </p:nvSpPr>
        <p:spPr>
          <a:xfrm>
            <a:off x="5669280" y="284480"/>
            <a:ext cx="10711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SVC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D27507FA-09B9-ED43-AD29-896F147F5B78}"/>
              </a:ext>
            </a:extLst>
          </p:cNvPr>
          <p:cNvSpPr txBox="1"/>
          <p:nvPr/>
        </p:nvSpPr>
        <p:spPr>
          <a:xfrm>
            <a:off x="6380480" y="1402316"/>
            <a:ext cx="544576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dirty="0"/>
              <a:t>Since the </a:t>
            </a:r>
            <a:r>
              <a:rPr lang="it-IT" dirty="0" err="1"/>
              <a:t>support</a:t>
            </a:r>
            <a:r>
              <a:rPr lang="it-IT" dirty="0"/>
              <a:t> for </a:t>
            </a:r>
            <a:r>
              <a:rPr lang="it-IT" dirty="0" err="1"/>
              <a:t>all</a:t>
            </a:r>
            <a:r>
              <a:rPr lang="it-IT" dirty="0"/>
              <a:t> the </a:t>
            </a:r>
            <a:r>
              <a:rPr lang="it-IT" dirty="0" err="1"/>
              <a:t>classes</a:t>
            </a:r>
            <a:r>
              <a:rPr lang="it-IT" dirty="0"/>
              <a:t> </a:t>
            </a:r>
            <a:r>
              <a:rPr lang="it-IT" dirty="0" err="1"/>
              <a:t>except</a:t>
            </a:r>
            <a:r>
              <a:rPr lang="it-IT" dirty="0"/>
              <a:t> the Best Effort </a:t>
            </a:r>
            <a:r>
              <a:rPr lang="it-IT" dirty="0" err="1"/>
              <a:t>was</a:t>
            </a:r>
            <a:r>
              <a:rPr lang="it-IT" dirty="0"/>
              <a:t> </a:t>
            </a:r>
            <a:r>
              <a:rPr lang="it-IT" dirty="0" err="1"/>
              <a:t>very</a:t>
            </a:r>
            <a:r>
              <a:rPr lang="it-IT" dirty="0"/>
              <a:t> </a:t>
            </a:r>
            <a:r>
              <a:rPr lang="it-IT" dirty="0" err="1"/>
              <a:t>limited</a:t>
            </a:r>
            <a:r>
              <a:rPr lang="it-IT" dirty="0"/>
              <a:t>,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performed</a:t>
            </a:r>
            <a:r>
              <a:rPr lang="it-IT" dirty="0"/>
              <a:t> SMOTE </a:t>
            </a:r>
            <a:r>
              <a:rPr lang="it-IT" dirty="0" err="1"/>
              <a:t>oversampling</a:t>
            </a:r>
            <a:r>
              <a:rPr lang="it-IT" dirty="0"/>
              <a:t> so to </a:t>
            </a:r>
            <a:r>
              <a:rPr lang="it-IT" dirty="0" err="1"/>
              <a:t>have</a:t>
            </a:r>
            <a:r>
              <a:rPr lang="it-IT" dirty="0"/>
              <a:t> a correct </a:t>
            </a:r>
            <a:r>
              <a:rPr lang="it-IT" dirty="0" err="1"/>
              <a:t>classification</a:t>
            </a:r>
            <a:r>
              <a:rPr lang="it-IT" dirty="0"/>
              <a:t>. The </a:t>
            </a:r>
            <a:r>
              <a:rPr lang="it-IT" dirty="0" err="1"/>
              <a:t>accuracy</a:t>
            </a:r>
            <a:r>
              <a:rPr lang="it-IT" dirty="0"/>
              <a:t> of SVC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b="1" dirty="0"/>
              <a:t>0.82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is</a:t>
            </a:r>
            <a:r>
              <a:rPr lang="it-IT" dirty="0"/>
              <a:t> </a:t>
            </a:r>
            <a:r>
              <a:rPr lang="it-IT" dirty="0" err="1"/>
              <a:t>much</a:t>
            </a:r>
            <a:r>
              <a:rPr lang="it-IT" dirty="0"/>
              <a:t> </a:t>
            </a:r>
            <a:r>
              <a:rPr lang="it-IT" dirty="0" err="1"/>
              <a:t>higher</a:t>
            </a:r>
            <a:r>
              <a:rPr lang="it-IT" dirty="0"/>
              <a:t> </a:t>
            </a:r>
            <a:r>
              <a:rPr lang="it-IT" dirty="0" err="1"/>
              <a:t>than</a:t>
            </a:r>
            <a:r>
              <a:rPr lang="it-IT" dirty="0"/>
              <a:t> other </a:t>
            </a:r>
            <a:r>
              <a:rPr lang="it-IT" dirty="0" err="1"/>
              <a:t>classification</a:t>
            </a:r>
            <a:r>
              <a:rPr lang="it-IT" dirty="0"/>
              <a:t> </a:t>
            </a:r>
            <a:r>
              <a:rPr lang="it-IT" dirty="0" err="1"/>
              <a:t>algorithm</a:t>
            </a:r>
            <a:r>
              <a:rPr lang="it-IT" dirty="0"/>
              <a:t> </a:t>
            </a:r>
            <a:r>
              <a:rPr lang="it-IT" dirty="0" err="1"/>
              <a:t>that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have</a:t>
            </a:r>
            <a:r>
              <a:rPr lang="it-IT" dirty="0"/>
              <a:t> </a:t>
            </a:r>
            <a:r>
              <a:rPr lang="it-IT" dirty="0" err="1"/>
              <a:t>tried</a:t>
            </a:r>
            <a:r>
              <a:rPr lang="it-IT" dirty="0"/>
              <a:t> </a:t>
            </a:r>
            <a:r>
              <a:rPr lang="it-IT" dirty="0" err="1"/>
              <a:t>like</a:t>
            </a:r>
            <a:r>
              <a:rPr lang="it-IT" dirty="0"/>
              <a:t> Random </a:t>
            </a:r>
            <a:r>
              <a:rPr lang="it-IT" dirty="0" err="1"/>
              <a:t>Forest</a:t>
            </a:r>
            <a:r>
              <a:rPr lang="it-IT" dirty="0"/>
              <a:t> and </a:t>
            </a:r>
            <a:r>
              <a:rPr lang="it-IT" dirty="0" err="1"/>
              <a:t>Naive</a:t>
            </a:r>
            <a:r>
              <a:rPr lang="it-IT" dirty="0"/>
              <a:t> </a:t>
            </a:r>
            <a:r>
              <a:rPr lang="it-IT" dirty="0" err="1"/>
              <a:t>Bayes</a:t>
            </a:r>
            <a:r>
              <a:rPr lang="it-IT" dirty="0"/>
              <a:t>: </a:t>
            </a:r>
            <a:r>
              <a:rPr lang="it-IT" dirty="0" err="1"/>
              <a:t>their</a:t>
            </a:r>
            <a:r>
              <a:rPr lang="it-IT" dirty="0"/>
              <a:t> score </a:t>
            </a:r>
            <a:r>
              <a:rPr lang="it-IT" dirty="0" err="1"/>
              <a:t>is</a:t>
            </a:r>
            <a:r>
              <a:rPr lang="it-IT" dirty="0"/>
              <a:t> circa 0.68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593A70F-D34C-0144-8C4B-AFADF516042B}"/>
              </a:ext>
            </a:extLst>
          </p:cNvPr>
          <p:cNvSpPr txBox="1"/>
          <p:nvPr/>
        </p:nvSpPr>
        <p:spPr>
          <a:xfrm>
            <a:off x="6380480" y="3851004"/>
            <a:ext cx="581152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With </a:t>
            </a:r>
            <a:r>
              <a:rPr lang="it-IT" dirty="0" err="1"/>
              <a:t>oversampling</a:t>
            </a:r>
            <a:r>
              <a:rPr lang="it-IT" dirty="0"/>
              <a:t>:</a:t>
            </a:r>
          </a:p>
          <a:p>
            <a:endParaRPr lang="it-IT" dirty="0"/>
          </a:p>
          <a:p>
            <a:r>
              <a:rPr lang="en-US" dirty="0"/>
              <a:t>Train:  Counter({0: 5627, 1: 5627, 2: 5627, 3: 5627, 4: 5627})</a:t>
            </a:r>
          </a:p>
          <a:p>
            <a:r>
              <a:rPr lang="en-US" dirty="0"/>
              <a:t>Test:  Counter({0: 2, 1: 1879, 2: 7, 3: 3, 4: 1})</a:t>
            </a:r>
            <a:br>
              <a:rPr lang="it-IT" dirty="0"/>
            </a:br>
            <a:endParaRPr lang="it-IT" dirty="0"/>
          </a:p>
          <a:p>
            <a:r>
              <a:rPr lang="it-IT" dirty="0" err="1"/>
              <a:t>Without</a:t>
            </a:r>
            <a:r>
              <a:rPr lang="it-IT" dirty="0"/>
              <a:t> </a:t>
            </a:r>
            <a:r>
              <a:rPr lang="it-IT" dirty="0" err="1"/>
              <a:t>oversampling</a:t>
            </a:r>
            <a:r>
              <a:rPr lang="it-IT" dirty="0"/>
              <a:t>:</a:t>
            </a:r>
            <a:br>
              <a:rPr lang="it-IT" dirty="0"/>
            </a:br>
            <a:br>
              <a:rPr lang="it-IT" dirty="0"/>
            </a:br>
            <a:r>
              <a:rPr lang="en-US" dirty="0"/>
              <a:t>Train:  Counter({1: 5627, 2: 28, 4: 9, 0: 6, 3: 4})</a:t>
            </a:r>
          </a:p>
          <a:p>
            <a:r>
              <a:rPr lang="en-US" dirty="0"/>
              <a:t>Test:  Counter({0: 2, 1: 1879, 2: 7, 3: 3, 4: 1})</a:t>
            </a:r>
            <a:endParaRPr lang="it-IT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55" y="1269464"/>
            <a:ext cx="6039402" cy="479797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A64B5C71-597A-E64D-9555-2BB01CD3E0AD}"/>
              </a:ext>
            </a:extLst>
          </p:cNvPr>
          <p:cNvSpPr txBox="1"/>
          <p:nvPr/>
        </p:nvSpPr>
        <p:spPr>
          <a:xfrm>
            <a:off x="6380480" y="3429000"/>
            <a:ext cx="508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{0,1,2,3,4}         ["AF","BE","CS6","EF","NotKnown"]</a:t>
            </a:r>
          </a:p>
        </p:txBody>
      </p:sp>
      <p:cxnSp>
        <p:nvCxnSpPr>
          <p:cNvPr id="8" name="Connettore 2 7">
            <a:extLst>
              <a:ext uri="{FF2B5EF4-FFF2-40B4-BE49-F238E27FC236}">
                <a16:creationId xmlns:a16="http://schemas.microsoft.com/office/drawing/2014/main" id="{7CDF7E5B-F32A-A64C-A77D-0FF1A4DD8E99}"/>
              </a:ext>
            </a:extLst>
          </p:cNvPr>
          <p:cNvCxnSpPr>
            <a:cxnSpLocks/>
          </p:cNvCxnSpPr>
          <p:nvPr/>
        </p:nvCxnSpPr>
        <p:spPr>
          <a:xfrm>
            <a:off x="7527073" y="3624817"/>
            <a:ext cx="26762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63816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sellaDiTesto 3">
            <a:extLst>
              <a:ext uri="{FF2B5EF4-FFF2-40B4-BE49-F238E27FC236}">
                <a16:creationId xmlns:a16="http://schemas.microsoft.com/office/drawing/2014/main" id="{5AEFFC11-E855-DA48-A85A-B3CCDABF620C}"/>
              </a:ext>
            </a:extLst>
          </p:cNvPr>
          <p:cNvSpPr txBox="1"/>
          <p:nvPr/>
        </p:nvSpPr>
        <p:spPr>
          <a:xfrm>
            <a:off x="2387600" y="264160"/>
            <a:ext cx="7416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SVC-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Classification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Report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DEDACD24-86F4-4F48-95C7-AF4F989B41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4881304"/>
              </p:ext>
            </p:extLst>
          </p:nvPr>
        </p:nvGraphicFramePr>
        <p:xfrm>
          <a:off x="2032000" y="1826260"/>
          <a:ext cx="8128000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2328269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4134486749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23047395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9190095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57242638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Recall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F1-score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Support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08133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AF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7640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BE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1879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20221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CS6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64498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/>
                        <a:t>EF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97908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NotKnown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55335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it-IT" dirty="0" err="1"/>
                        <a:t>Accuracy</a:t>
                      </a:r>
                      <a:endParaRPr lang="it-IT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it-IT" dirty="0"/>
                        <a:t>0.82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1892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1513017"/>
                  </a:ext>
                </a:extLst>
              </a:tr>
            </a:tbl>
          </a:graphicData>
        </a:graphic>
      </p:graphicFrame>
      <p:sp>
        <p:nvSpPr>
          <p:cNvPr id="6" name="Rettangolo 5">
            <a:extLst>
              <a:ext uri="{FF2B5EF4-FFF2-40B4-BE49-F238E27FC236}">
                <a16:creationId xmlns:a16="http://schemas.microsoft.com/office/drawing/2014/main" id="{B2C8B83A-A351-714C-8199-443467D2A47F}"/>
              </a:ext>
            </a:extLst>
          </p:cNvPr>
          <p:cNvSpPr/>
          <p:nvPr/>
        </p:nvSpPr>
        <p:spPr>
          <a:xfrm>
            <a:off x="0" y="1305331"/>
            <a:ext cx="1210336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2000" dirty="0" err="1"/>
              <a:t>Our</a:t>
            </a:r>
            <a:r>
              <a:rPr lang="it-IT" sz="2000" dirty="0"/>
              <a:t> </a:t>
            </a:r>
            <a:r>
              <a:rPr lang="it-IT" sz="2000" dirty="0" err="1"/>
              <a:t>Prediction</a:t>
            </a:r>
            <a:r>
              <a:rPr lang="it-IT" sz="2000" dirty="0"/>
              <a:t> </a:t>
            </a:r>
            <a:r>
              <a:rPr lang="it-IT" sz="2000" dirty="0" err="1"/>
              <a:t>based</a:t>
            </a:r>
            <a:r>
              <a:rPr lang="it-IT" sz="2000" dirty="0"/>
              <a:t> on the DSCP </a:t>
            </a:r>
            <a:r>
              <a:rPr lang="it-IT" sz="2000" dirty="0" err="1"/>
              <a:t>label</a:t>
            </a:r>
            <a:r>
              <a:rPr lang="it-IT" sz="2000" dirty="0"/>
              <a:t>:  </a:t>
            </a:r>
            <a:r>
              <a:rPr lang="it-IT" sz="2000" dirty="0" err="1"/>
              <a:t>Counter</a:t>
            </a:r>
            <a:r>
              <a:rPr lang="it-IT" sz="2000" dirty="0"/>
              <a:t>({'EF': 29, '</a:t>
            </a:r>
            <a:r>
              <a:rPr lang="it-IT" sz="2000" dirty="0" err="1"/>
              <a:t>NotKnown</a:t>
            </a:r>
            <a:r>
              <a:rPr lang="it-IT" sz="2000" dirty="0"/>
              <a:t>': 183, 'AF': 87, 'BE': 1552, 'CS6': 41})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4F043D6-0341-F24D-A54E-EB1F6C589F2B}"/>
              </a:ext>
            </a:extLst>
          </p:cNvPr>
          <p:cNvSpPr txBox="1"/>
          <p:nvPr/>
        </p:nvSpPr>
        <p:spPr>
          <a:xfrm>
            <a:off x="487680" y="4876800"/>
            <a:ext cx="111556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000" dirty="0" err="1"/>
              <a:t>Through</a:t>
            </a:r>
            <a:r>
              <a:rPr lang="it-IT" sz="2000" dirty="0"/>
              <a:t> a </a:t>
            </a:r>
            <a:r>
              <a:rPr lang="it-IT" sz="2000" dirty="0" err="1"/>
              <a:t>GridSearchCV</a:t>
            </a:r>
            <a:r>
              <a:rPr lang="it-IT" sz="2000" dirty="0"/>
              <a:t> </a:t>
            </a:r>
            <a:r>
              <a:rPr lang="it-IT" sz="2000" dirty="0" err="1"/>
              <a:t>using</a:t>
            </a:r>
            <a:r>
              <a:rPr lang="it-IT" sz="2000" dirty="0"/>
              <a:t> a 3-cross </a:t>
            </a:r>
            <a:r>
              <a:rPr lang="it-IT" sz="2000" dirty="0" err="1"/>
              <a:t>validation</a:t>
            </a:r>
            <a:r>
              <a:rPr lang="it-IT" sz="2000" dirty="0"/>
              <a:t> the best </a:t>
            </a:r>
            <a:r>
              <a:rPr lang="it-IT" sz="2000" dirty="0" err="1"/>
              <a:t>parameters</a:t>
            </a:r>
            <a:r>
              <a:rPr lang="it-IT" sz="2000" dirty="0"/>
              <a:t> set </a:t>
            </a:r>
            <a:r>
              <a:rPr lang="it-IT" sz="2000" dirty="0" err="1"/>
              <a:t>found</a:t>
            </a:r>
            <a:r>
              <a:rPr lang="it-IT" sz="2000" dirty="0"/>
              <a:t> on </a:t>
            </a:r>
            <a:r>
              <a:rPr lang="it-IT" sz="2000" dirty="0" err="1"/>
              <a:t>development</a:t>
            </a:r>
            <a:r>
              <a:rPr lang="it-IT" sz="2000" dirty="0"/>
              <a:t> set </a:t>
            </a:r>
            <a:r>
              <a:rPr lang="it-IT" sz="2000" dirty="0" err="1"/>
              <a:t>is</a:t>
            </a:r>
            <a:r>
              <a:rPr lang="it-IT" sz="2000" dirty="0"/>
              <a:t>:</a:t>
            </a:r>
          </a:p>
          <a:p>
            <a:r>
              <a:rPr lang="it-IT" sz="2000" dirty="0"/>
              <a:t>kernel: ‘</a:t>
            </a:r>
            <a:r>
              <a:rPr lang="it-IT" sz="2000" dirty="0" err="1"/>
              <a:t>rbf</a:t>
            </a:r>
            <a:r>
              <a:rPr lang="it-IT" sz="2000" dirty="0"/>
              <a:t>’, gamma: 0.01, C: 1000</a:t>
            </a:r>
          </a:p>
          <a:p>
            <a:endParaRPr lang="it-IT" sz="2000" dirty="0"/>
          </a:p>
          <a:p>
            <a:r>
              <a:rPr lang="it-IT" sz="2000" dirty="0"/>
              <a:t>With the </a:t>
            </a:r>
            <a:r>
              <a:rPr lang="it-IT" sz="2000" dirty="0" err="1"/>
              <a:t>GridSearchCV</a:t>
            </a:r>
            <a:r>
              <a:rPr lang="it-IT" sz="2000" dirty="0"/>
              <a:t> </a:t>
            </a:r>
            <a:r>
              <a:rPr lang="it-IT" sz="2000" dirty="0" err="1"/>
              <a:t>we</a:t>
            </a:r>
            <a:r>
              <a:rPr lang="it-IT" sz="2000" dirty="0"/>
              <a:t> </a:t>
            </a:r>
            <a:r>
              <a:rPr lang="it-IT" sz="2000" dirty="0" err="1"/>
              <a:t>have</a:t>
            </a:r>
            <a:r>
              <a:rPr lang="it-IT" sz="2000" dirty="0"/>
              <a:t> </a:t>
            </a:r>
            <a:r>
              <a:rPr lang="it-IT" sz="2000" dirty="0" err="1"/>
              <a:t>not</a:t>
            </a:r>
            <a:r>
              <a:rPr lang="it-IT" sz="2000" dirty="0"/>
              <a:t> </a:t>
            </a:r>
            <a:r>
              <a:rPr lang="it-IT" sz="2000" dirty="0" err="1"/>
              <a:t>obtained</a:t>
            </a:r>
            <a:r>
              <a:rPr lang="it-IT" sz="2000" dirty="0"/>
              <a:t> </a:t>
            </a:r>
            <a:r>
              <a:rPr lang="it-IT" sz="2000" dirty="0" err="1"/>
              <a:t>very</a:t>
            </a:r>
            <a:r>
              <a:rPr lang="it-IT" sz="2000" dirty="0"/>
              <a:t> </a:t>
            </a:r>
            <a:r>
              <a:rPr lang="it-IT" sz="2000" dirty="0" err="1"/>
              <a:t>different</a:t>
            </a:r>
            <a:r>
              <a:rPr lang="it-IT" sz="2000" dirty="0"/>
              <a:t> </a:t>
            </a:r>
            <a:r>
              <a:rPr lang="it-IT" sz="2000" dirty="0" err="1"/>
              <a:t>results</a:t>
            </a:r>
            <a:r>
              <a:rPr lang="it-IT" sz="20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42563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CBBF1FB-57D6-1E42-9B81-A2310BBB87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444" b="-1"/>
          <a:stretch/>
        </p:blipFill>
        <p:spPr>
          <a:xfrm>
            <a:off x="20" y="0"/>
            <a:ext cx="12191980" cy="6858000"/>
          </a:xfrm>
          <a:prstGeom prst="rect">
            <a:avLst/>
          </a:prstGeom>
        </p:spPr>
      </p:pic>
      <p:sp>
        <p:nvSpPr>
          <p:cNvPr id="4" name="Rettangolo 3">
            <a:extLst>
              <a:ext uri="{FF2B5EF4-FFF2-40B4-BE49-F238E27FC236}">
                <a16:creationId xmlns:a16="http://schemas.microsoft.com/office/drawing/2014/main" id="{6706F706-799A-3543-91F8-E88780DE9831}"/>
              </a:ext>
            </a:extLst>
          </p:cNvPr>
          <p:cNvSpPr/>
          <p:nvPr/>
        </p:nvSpPr>
        <p:spPr>
          <a:xfrm>
            <a:off x="5730240" y="4196862"/>
            <a:ext cx="5869354" cy="196009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it-IT" sz="40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449798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427967"/>
              </p:ext>
            </p:extLst>
          </p:nvPr>
        </p:nvGraphicFramePr>
        <p:xfrm>
          <a:off x="3386667" y="952765"/>
          <a:ext cx="5418666" cy="538136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659570584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42352507"/>
                    </a:ext>
                  </a:extLst>
                </a:gridCol>
              </a:tblGrid>
              <a:tr h="370163">
                <a:tc gridSpan="2">
                  <a:txBody>
                    <a:bodyPr/>
                    <a:lstStyle/>
                    <a:p>
                      <a:pPr algn="ctr"/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Some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available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statistics</a:t>
                      </a:r>
                      <a:r>
                        <a:rPr lang="it-IT" dirty="0">
                          <a:solidFill>
                            <a:schemeClr val="bg1"/>
                          </a:solidFill>
                        </a:rPr>
                        <a:t> by </a:t>
                      </a:r>
                      <a:r>
                        <a:rPr lang="it-IT" dirty="0" err="1">
                          <a:solidFill>
                            <a:schemeClr val="bg1"/>
                          </a:solidFill>
                        </a:rPr>
                        <a:t>Capinfos</a:t>
                      </a:r>
                      <a:endParaRPr lang="it-IT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16386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_00000_20190410070000.pcap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812393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type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Wireshark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\...-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pcapng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580582381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encapsulation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Ethernet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00814340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timestamp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precision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microsecond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(6)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391583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hdr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: (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not</a:t>
                      </a:r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set)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23008352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limit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inferred: 34 bytes - 96 bytes (range)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34238825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Number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of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packets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1000k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8018797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File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98MB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7020653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1099MB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248387567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Capture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Duration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3,637099 seconds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21182830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First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2019-04-10 - 07:00:00,056001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3019151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Last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time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2019-04-10 - 07:00:03,693100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3194197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byte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302MBps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873934424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Data bit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>
                          <a:solidFill>
                            <a:srgbClr val="000000"/>
                          </a:solidFill>
                          <a:effectLst/>
                        </a:rPr>
                        <a:t>2419Mbps</a:t>
                      </a:r>
                      <a:endParaRPr lang="it-IT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638412106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size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1099,84 </a:t>
                      </a:r>
                      <a:r>
                        <a:rPr lang="it-IT" sz="14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bytes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356914535"/>
                  </a:ext>
                </a:extLst>
              </a:tr>
              <a:tr h="313200">
                <a:tc>
                  <a:txBody>
                    <a:bodyPr/>
                    <a:lstStyle/>
                    <a:p>
                      <a:pPr algn="l" fontAlgn="b"/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Average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r>
                        <a:rPr lang="it-IT" sz="1400" b="1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packet</a:t>
                      </a:r>
                      <a:r>
                        <a:rPr lang="it-IT" sz="1400" b="1" u="none" strike="noStrike" dirty="0">
                          <a:solidFill>
                            <a:srgbClr val="000000"/>
                          </a:solidFill>
                          <a:effectLst/>
                        </a:rPr>
                        <a:t> rate</a:t>
                      </a:r>
                      <a:endParaRPr lang="it-IT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4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274kpackets/s</a:t>
                      </a:r>
                      <a:endParaRPr lang="it-IT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839024428"/>
                  </a:ext>
                </a:extLst>
              </a:tr>
            </a:tbl>
          </a:graphicData>
        </a:graphic>
      </p:graphicFrame>
      <p:sp>
        <p:nvSpPr>
          <p:cNvPr id="2" name="CasellaDiTesto 1">
            <a:extLst>
              <a:ext uri="{FF2B5EF4-FFF2-40B4-BE49-F238E27FC236}">
                <a16:creationId xmlns:a16="http://schemas.microsoft.com/office/drawing/2014/main" id="{B767320E-43CD-F14B-89CA-2DA6642E5505}"/>
              </a:ext>
            </a:extLst>
          </p:cNvPr>
          <p:cNvSpPr txBox="1"/>
          <p:nvPr/>
        </p:nvSpPr>
        <p:spPr>
          <a:xfrm>
            <a:off x="3144644" y="367990"/>
            <a:ext cx="5943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General Information </a:t>
            </a:r>
          </a:p>
        </p:txBody>
      </p:sp>
    </p:spTree>
    <p:extLst>
      <p:ext uri="{BB962C8B-B14F-4D97-AF65-F5344CB8AC3E}">
        <p14:creationId xmlns:p14="http://schemas.microsoft.com/office/powerpoint/2010/main" val="43793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sellaDiTesto 1"/>
          <p:cNvSpPr txBox="1"/>
          <p:nvPr/>
        </p:nvSpPr>
        <p:spPr>
          <a:xfrm>
            <a:off x="822960" y="548640"/>
            <a:ext cx="10776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Time Evaluation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between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Sequential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and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Parallel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reading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469399"/>
              </p:ext>
            </p:extLst>
          </p:nvPr>
        </p:nvGraphicFramePr>
        <p:xfrm>
          <a:off x="1560472" y="1706880"/>
          <a:ext cx="9071056" cy="3444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35528">
                  <a:extLst>
                    <a:ext uri="{9D8B030D-6E8A-4147-A177-3AD203B41FA5}">
                      <a16:colId xmlns:a16="http://schemas.microsoft.com/office/drawing/2014/main" val="1440903098"/>
                    </a:ext>
                  </a:extLst>
                </a:gridCol>
                <a:gridCol w="4535528">
                  <a:extLst>
                    <a:ext uri="{9D8B030D-6E8A-4147-A177-3AD203B41FA5}">
                      <a16:colId xmlns:a16="http://schemas.microsoft.com/office/drawing/2014/main" val="3788061642"/>
                    </a:ext>
                  </a:extLst>
                </a:gridCol>
              </a:tblGrid>
              <a:tr h="340617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08329"/>
                  </a:ext>
                </a:extLst>
              </a:tr>
              <a:tr h="340617">
                <a:tc>
                  <a:txBody>
                    <a:bodyPr/>
                    <a:lstStyle/>
                    <a:p>
                      <a:r>
                        <a:rPr lang="it-IT" b="1" dirty="0" err="1"/>
                        <a:t>Sequential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b="0" dirty="0"/>
                        <a:t>2672.002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304312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5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200,000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1047.805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3793269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530.910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545343"/>
                  </a:ext>
                </a:extLst>
              </a:tr>
              <a:tr h="567695">
                <a:tc>
                  <a:txBody>
                    <a:bodyPr/>
                    <a:lstStyle/>
                    <a:p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20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50,000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474.921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0985651"/>
                  </a:ext>
                </a:extLst>
              </a:tr>
              <a:tr h="8231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b="1" dirty="0" err="1"/>
                        <a:t>Parallel</a:t>
                      </a:r>
                      <a:r>
                        <a:rPr lang="it-IT" b="1" dirty="0"/>
                        <a:t> </a:t>
                      </a:r>
                      <a:r>
                        <a:rPr lang="it-IT" b="1" dirty="0" err="1"/>
                        <a:t>reading</a:t>
                      </a:r>
                      <a:r>
                        <a:rPr lang="it-IT" b="1" dirty="0"/>
                        <a:t> </a:t>
                      </a:r>
                      <a:r>
                        <a:rPr lang="it-IT" sz="1600" dirty="0" err="1"/>
                        <a:t>splitting</a:t>
                      </a:r>
                      <a:r>
                        <a:rPr lang="it-IT" sz="1600" dirty="0"/>
                        <a:t> the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in 100 </a:t>
                      </a:r>
                      <a:r>
                        <a:rPr lang="it-IT" sz="1600" dirty="0" err="1"/>
                        <a:t>smaller</a:t>
                      </a:r>
                      <a:r>
                        <a:rPr lang="it-IT" sz="1600" dirty="0"/>
                        <a:t> </a:t>
                      </a:r>
                      <a:r>
                        <a:rPr lang="it-IT" sz="1600" dirty="0" err="1"/>
                        <a:t>pcap</a:t>
                      </a:r>
                      <a:r>
                        <a:rPr lang="it-IT" sz="1600" dirty="0"/>
                        <a:t> trace made by 10,000 </a:t>
                      </a:r>
                      <a:r>
                        <a:rPr lang="it-IT" sz="1600" dirty="0" err="1"/>
                        <a:t>pkts</a:t>
                      </a:r>
                      <a:endParaRPr lang="it-IT" dirty="0"/>
                    </a:p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dirty="0"/>
                        <a:t>499.204 </a:t>
                      </a:r>
                      <a:r>
                        <a:rPr lang="it-IT" dirty="0" err="1"/>
                        <a:t>seconds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56475008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53D937B4-AE9F-514B-B485-0A51DEA8478C}"/>
              </a:ext>
            </a:extLst>
          </p:cNvPr>
          <p:cNvSpPr txBox="1"/>
          <p:nvPr/>
        </p:nvSpPr>
        <p:spPr>
          <a:xfrm>
            <a:off x="1560472" y="5639213"/>
            <a:ext cx="78779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i="1" dirty="0"/>
              <a:t>Best performance of </a:t>
            </a:r>
            <a:r>
              <a:rPr lang="it-IT" i="1" dirty="0" err="1"/>
              <a:t>parallel</a:t>
            </a:r>
            <a:r>
              <a:rPr lang="it-IT" i="1" dirty="0"/>
              <a:t> </a:t>
            </a:r>
            <a:r>
              <a:rPr lang="it-IT" i="1" dirty="0" err="1"/>
              <a:t>reading</a:t>
            </a:r>
            <a:r>
              <a:rPr lang="it-IT" i="1" dirty="0"/>
              <a:t> </a:t>
            </a:r>
            <a:r>
              <a:rPr lang="it-IT" i="1" dirty="0" err="1"/>
              <a:t>is</a:t>
            </a:r>
            <a:r>
              <a:rPr lang="it-IT" i="1" dirty="0"/>
              <a:t> 5.63 </a:t>
            </a:r>
            <a:r>
              <a:rPr lang="it-IT" i="1" dirty="0" err="1"/>
              <a:t>faster</a:t>
            </a:r>
            <a:r>
              <a:rPr lang="it-IT" i="1" dirty="0"/>
              <a:t> </a:t>
            </a:r>
            <a:r>
              <a:rPr lang="it-IT" i="1" dirty="0" err="1"/>
              <a:t>than</a:t>
            </a:r>
            <a:r>
              <a:rPr lang="it-IT" i="1" dirty="0"/>
              <a:t> </a:t>
            </a:r>
            <a:r>
              <a:rPr lang="it-IT" i="1" dirty="0" err="1"/>
              <a:t>sequential</a:t>
            </a:r>
            <a:r>
              <a:rPr lang="it-IT" i="1" dirty="0"/>
              <a:t> </a:t>
            </a:r>
            <a:r>
              <a:rPr lang="it-IT" i="1" dirty="0" err="1"/>
              <a:t>one</a:t>
            </a:r>
            <a:r>
              <a:rPr lang="it-IT" i="1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0001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2227FF95-4646-3D46-A2E3-2304D5ACC9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1430000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5C92F2F4-C830-AA4F-AB1F-75A0E2F923AF}"/>
              </a:ext>
            </a:extLst>
          </p:cNvPr>
          <p:cNvSpPr txBox="1"/>
          <p:nvPr/>
        </p:nvSpPr>
        <p:spPr>
          <a:xfrm>
            <a:off x="10815144" y="2644529"/>
            <a:ext cx="122971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i="1" dirty="0"/>
              <a:t>Note</a:t>
            </a:r>
            <a:r>
              <a:rPr lang="it-IT" sz="1400" i="1" dirty="0"/>
              <a:t>: </a:t>
            </a:r>
            <a:r>
              <a:rPr lang="it-IT" sz="1400" dirty="0"/>
              <a:t>In the </a:t>
            </a:r>
            <a:r>
              <a:rPr lang="it-IT" sz="1400" dirty="0" err="1"/>
              <a:t>fifth</a:t>
            </a:r>
            <a:r>
              <a:rPr lang="it-IT" sz="1400" dirty="0"/>
              <a:t> plot the </a:t>
            </a:r>
            <a:r>
              <a:rPr lang="it-IT" sz="1400" dirty="0" err="1"/>
              <a:t>seventeenth</a:t>
            </a:r>
            <a:r>
              <a:rPr lang="it-IT" sz="1400" dirty="0"/>
              <a:t> value </a:t>
            </a:r>
            <a:r>
              <a:rPr lang="it-IT" sz="1400" dirty="0" err="1"/>
              <a:t>is</a:t>
            </a:r>
            <a:r>
              <a:rPr lang="it-IT" sz="1400" dirty="0"/>
              <a:t> </a:t>
            </a:r>
            <a:r>
              <a:rPr lang="it-IT" sz="1400" dirty="0" err="1"/>
              <a:t>equal</a:t>
            </a:r>
            <a:r>
              <a:rPr lang="it-IT" sz="1400" dirty="0"/>
              <a:t> to zero bit/sec, for </a:t>
            </a:r>
            <a:r>
              <a:rPr lang="it-IT" sz="1400" dirty="0" err="1"/>
              <a:t>this</a:t>
            </a:r>
            <a:r>
              <a:rPr lang="it-IT" sz="1400" dirty="0"/>
              <a:t> </a:t>
            </a:r>
            <a:r>
              <a:rPr lang="it-IT" sz="1400" dirty="0" err="1"/>
              <a:t>reason</a:t>
            </a:r>
            <a:r>
              <a:rPr lang="it-IT" sz="1400" dirty="0"/>
              <a:t> </a:t>
            </a:r>
            <a:r>
              <a:rPr lang="it-IT" sz="1400" dirty="0" err="1"/>
              <a:t>it</a:t>
            </a:r>
            <a:r>
              <a:rPr lang="it-IT" sz="1400" dirty="0"/>
              <a:t> </a:t>
            </a:r>
            <a:r>
              <a:rPr lang="it-IT" sz="1400" dirty="0" err="1"/>
              <a:t>cannot</a:t>
            </a:r>
            <a:r>
              <a:rPr lang="it-IT" sz="1400" dirty="0"/>
              <a:t> </a:t>
            </a:r>
            <a:r>
              <a:rPr lang="it-IT" sz="1400" dirty="0" err="1"/>
              <a:t>appear</a:t>
            </a:r>
            <a:r>
              <a:rPr lang="it-IT" sz="1400" dirty="0"/>
              <a:t> in the log scale plot.</a:t>
            </a:r>
          </a:p>
        </p:txBody>
      </p:sp>
    </p:spTree>
    <p:extLst>
      <p:ext uri="{BB962C8B-B14F-4D97-AF65-F5344CB8AC3E}">
        <p14:creationId xmlns:p14="http://schemas.microsoft.com/office/powerpoint/2010/main" val="3796271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F6B880BC-EA38-DD4F-9879-E2192E1EB3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87001" cy="6858000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6B69CCA3-369E-7B4C-9DC2-BD304A635651}"/>
              </a:ext>
            </a:extLst>
          </p:cNvPr>
          <p:cNvSpPr txBox="1"/>
          <p:nvPr/>
        </p:nvSpPr>
        <p:spPr>
          <a:xfrm>
            <a:off x="9259616" y="5554754"/>
            <a:ext cx="303748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000" b="1" dirty="0"/>
              <a:t>Code:</a:t>
            </a:r>
          </a:p>
          <a:p>
            <a:r>
              <a:rPr lang="it-IT" sz="1000" i="1" dirty="0" err="1"/>
              <a:t>dataFrame.groupby</a:t>
            </a:r>
            <a:r>
              <a:rPr lang="it-IT" sz="1000" i="1" dirty="0"/>
              <a:t>(["IP_DST"])[['</a:t>
            </a:r>
            <a:r>
              <a:rPr lang="it-IT" sz="1000" i="1" dirty="0" err="1"/>
              <a:t>length</a:t>
            </a:r>
            <a:r>
              <a:rPr lang="it-IT" sz="1000" i="1" dirty="0"/>
              <a:t>']].</a:t>
            </a:r>
            <a:r>
              <a:rPr lang="it-IT" sz="1000" i="1" dirty="0" err="1"/>
              <a:t>agg</a:t>
            </a:r>
            <a:r>
              <a:rPr lang="it-IT" sz="1000" i="1" dirty="0"/>
              <a:t>('sum’).</a:t>
            </a:r>
          </a:p>
          <a:p>
            <a:r>
              <a:rPr lang="it-IT" sz="1000" i="1" dirty="0" err="1"/>
              <a:t>sort_values</a:t>
            </a:r>
            <a:r>
              <a:rPr lang="it-IT" sz="1000" i="1" dirty="0"/>
              <a:t>(by=['</a:t>
            </a:r>
            <a:r>
              <a:rPr lang="it-IT" sz="1000" i="1" dirty="0" err="1"/>
              <a:t>length</a:t>
            </a:r>
            <a:r>
              <a:rPr lang="it-IT" sz="1000" i="1" dirty="0"/>
              <a:t>'], </a:t>
            </a:r>
            <a:r>
              <a:rPr lang="it-IT" sz="1000" i="1" dirty="0" err="1"/>
              <a:t>ascending</a:t>
            </a:r>
            <a:r>
              <a:rPr lang="it-IT" sz="1000" i="1" dirty="0"/>
              <a:t>=False).head(5)</a:t>
            </a:r>
          </a:p>
        </p:txBody>
      </p:sp>
    </p:spTree>
    <p:extLst>
      <p:ext uri="{BB962C8B-B14F-4D97-AF65-F5344CB8AC3E}">
        <p14:creationId xmlns:p14="http://schemas.microsoft.com/office/powerpoint/2010/main" val="227974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52838310-D7C3-BE47-A2FA-AD406011A5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58" b="-1"/>
          <a:stretch/>
        </p:blipFill>
        <p:spPr>
          <a:xfrm>
            <a:off x="0" y="947854"/>
            <a:ext cx="11951306" cy="5238381"/>
          </a:xfrm>
          <a:prstGeom prst="rect">
            <a:avLst/>
          </a:prstGeom>
        </p:spPr>
      </p:pic>
      <p:sp>
        <p:nvSpPr>
          <p:cNvPr id="4" name="CasellaDiTesto 3">
            <a:extLst>
              <a:ext uri="{FF2B5EF4-FFF2-40B4-BE49-F238E27FC236}">
                <a16:creationId xmlns:a16="http://schemas.microsoft.com/office/drawing/2014/main" id="{C32B4B4E-FBEE-6640-BA5C-09AC26BC1F71}"/>
              </a:ext>
            </a:extLst>
          </p:cNvPr>
          <p:cNvSpPr txBox="1"/>
          <p:nvPr/>
        </p:nvSpPr>
        <p:spPr>
          <a:xfrm>
            <a:off x="409903" y="6358759"/>
            <a:ext cx="1165597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b="1" dirty="0"/>
              <a:t>Code: </a:t>
            </a:r>
            <a:r>
              <a:rPr lang="it-IT" sz="1400" i="1" dirty="0" err="1"/>
              <a:t>dataFrame.groupby</a:t>
            </a:r>
            <a:r>
              <a:rPr lang="it-IT" sz="1400" i="1" dirty="0"/>
              <a:t>(["IP_SRC"])[['</a:t>
            </a:r>
            <a:r>
              <a:rPr lang="it-IT" sz="1400" i="1" dirty="0" err="1"/>
              <a:t>length</a:t>
            </a:r>
            <a:r>
              <a:rPr lang="it-IT" sz="1400" i="1" dirty="0"/>
              <a:t>']].</a:t>
            </a:r>
            <a:r>
              <a:rPr lang="it-IT" sz="1400" i="1" dirty="0" err="1"/>
              <a:t>agg</a:t>
            </a:r>
            <a:r>
              <a:rPr lang="it-IT" sz="1400" i="1" dirty="0"/>
              <a:t>('sum').</a:t>
            </a:r>
            <a:r>
              <a:rPr lang="it-IT" sz="1400" i="1" dirty="0" err="1"/>
              <a:t>sort_values</a:t>
            </a:r>
            <a:r>
              <a:rPr lang="it-IT" sz="1400" i="1" dirty="0"/>
              <a:t>(by=['</a:t>
            </a:r>
            <a:r>
              <a:rPr lang="it-IT" sz="1400" i="1" dirty="0" err="1"/>
              <a:t>length</a:t>
            </a:r>
            <a:r>
              <a:rPr lang="it-IT" sz="1400" i="1" dirty="0"/>
              <a:t>'], </a:t>
            </a:r>
            <a:r>
              <a:rPr lang="it-IT" sz="1400" i="1" dirty="0" err="1"/>
              <a:t>ascending</a:t>
            </a:r>
            <a:r>
              <a:rPr lang="it-IT" sz="1400" i="1" dirty="0"/>
              <a:t>=False).head(5)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FBF11B60-FD20-624C-BC0A-C07BB6F91377}"/>
              </a:ext>
            </a:extLst>
          </p:cNvPr>
          <p:cNvSpPr txBox="1"/>
          <p:nvPr/>
        </p:nvSpPr>
        <p:spPr>
          <a:xfrm>
            <a:off x="2351689" y="239017"/>
            <a:ext cx="7772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TOP 5 SENDER IP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address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125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>
            <a:extLst>
              <a:ext uri="{FF2B5EF4-FFF2-40B4-BE49-F238E27FC236}">
                <a16:creationId xmlns:a16="http://schemas.microsoft.com/office/drawing/2014/main" id="{784FC660-B7C8-C845-B55B-8D747881EF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0836"/>
            <a:ext cx="12192000" cy="6696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6923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1ED7BC-7C8D-EE4D-B337-641DB315C861}"/>
              </a:ext>
            </a:extLst>
          </p:cNvPr>
          <p:cNvSpPr txBox="1"/>
          <p:nvPr/>
        </p:nvSpPr>
        <p:spPr>
          <a:xfrm>
            <a:off x="-68036" y="23411"/>
            <a:ext cx="12328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GeoLocal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Referenciation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graphicFrame>
        <p:nvGraphicFramePr>
          <p:cNvPr id="9" name="Tabella 9">
            <a:extLst>
              <a:ext uri="{FF2B5EF4-FFF2-40B4-BE49-F238E27FC236}">
                <a16:creationId xmlns:a16="http://schemas.microsoft.com/office/drawing/2014/main" id="{3206184F-C1DA-974A-B090-565E522458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3350329"/>
              </p:ext>
            </p:extLst>
          </p:nvPr>
        </p:nvGraphicFramePr>
        <p:xfrm>
          <a:off x="6470650" y="1326157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304329">
                <a:tc>
                  <a:txBody>
                    <a:bodyPr/>
                    <a:lstStyle/>
                    <a:p>
                      <a:r>
                        <a:rPr lang="it-IT" dirty="0" err="1"/>
                        <a:t>Latitude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Longitude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Region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40.712728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-74.006015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New York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40.712728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-74.006015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New York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graphicFrame>
        <p:nvGraphicFramePr>
          <p:cNvPr id="8" name="Tabella 9">
            <a:extLst>
              <a:ext uri="{FF2B5EF4-FFF2-40B4-BE49-F238E27FC236}">
                <a16:creationId xmlns:a16="http://schemas.microsoft.com/office/drawing/2014/main" id="{D2367C4C-EEF1-344D-BE33-F26C94025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4431624"/>
              </p:ext>
            </p:extLst>
          </p:nvPr>
        </p:nvGraphicFramePr>
        <p:xfrm>
          <a:off x="6458985" y="4296230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304329">
                <a:tc>
                  <a:txBody>
                    <a:bodyPr/>
                    <a:lstStyle/>
                    <a:p>
                      <a:r>
                        <a:rPr lang="it-IT" dirty="0" err="1"/>
                        <a:t>Latitude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Longitude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Region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45.422527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-75.683390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Ontario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45.422527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-75.683390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Ontario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14.528887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121.069917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National Capital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35.693810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139.753216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Tokyo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40.886016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-74.007257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New Jersey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03BA9A73-6BCB-E143-98CC-4D4C677F9989}"/>
              </a:ext>
            </a:extLst>
          </p:cNvPr>
          <p:cNvSpPr txBox="1"/>
          <p:nvPr/>
        </p:nvSpPr>
        <p:spPr>
          <a:xfrm>
            <a:off x="8077716" y="919324"/>
            <a:ext cx="24003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/>
              <a:t>Source information</a:t>
            </a: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02965DAF-CC40-5142-AE32-8DE28C491201}"/>
              </a:ext>
            </a:extLst>
          </p:cNvPr>
          <p:cNvSpPr txBox="1"/>
          <p:nvPr/>
        </p:nvSpPr>
        <p:spPr>
          <a:xfrm>
            <a:off x="7981170" y="3926898"/>
            <a:ext cx="2581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/>
              <a:t>Destination</a:t>
            </a:r>
            <a:r>
              <a:rPr lang="it-IT" b="1" dirty="0"/>
              <a:t> information</a:t>
            </a:r>
          </a:p>
        </p:txBody>
      </p:sp>
      <p:pic>
        <p:nvPicPr>
          <p:cNvPr id="11" name="Picture 4">
            <a:extLst>
              <a:ext uri="{FF2B5EF4-FFF2-40B4-BE49-F238E27FC236}">
                <a16:creationId xmlns:a16="http://schemas.microsoft.com/office/drawing/2014/main" id="{0B549317-25DC-1548-92CE-69A7836AED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132"/>
          <a:stretch/>
        </p:blipFill>
        <p:spPr>
          <a:xfrm>
            <a:off x="95252" y="550644"/>
            <a:ext cx="6200445" cy="3085471"/>
          </a:xfrm>
          <a:prstGeom prst="rect">
            <a:avLst/>
          </a:prstGeom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C6D23CA7-0193-7A44-A7DC-26CC77B46F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84" b="-8084"/>
          <a:stretch/>
        </p:blipFill>
        <p:spPr>
          <a:xfrm>
            <a:off x="95252" y="3760244"/>
            <a:ext cx="6200445" cy="3358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887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asellaDiTesto 5">
            <a:extLst>
              <a:ext uri="{FF2B5EF4-FFF2-40B4-BE49-F238E27FC236}">
                <a16:creationId xmlns:a16="http://schemas.microsoft.com/office/drawing/2014/main" id="{021ED7BC-7C8D-EE4D-B337-641DB315C861}"/>
              </a:ext>
            </a:extLst>
          </p:cNvPr>
          <p:cNvSpPr txBox="1"/>
          <p:nvPr/>
        </p:nvSpPr>
        <p:spPr>
          <a:xfrm>
            <a:off x="-68037" y="66841"/>
            <a:ext cx="1232807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GeoLocal</a:t>
            </a:r>
            <a:r>
              <a:rPr lang="it-IT" sz="3200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sz="3200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Referenciation</a:t>
            </a:r>
            <a:endParaRPr lang="it-IT" sz="3200" b="1" dirty="0">
              <a:latin typeface="Noto Sans Kannada" panose="020B0502040504020204" pitchFamily="34" charset="0"/>
              <a:cs typeface="Noto Sans Kannada" panose="020B0502040504020204" pitchFamily="34" charset="0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F7E80B3B-753D-384A-B558-68ACFFFD51D1}"/>
              </a:ext>
            </a:extLst>
          </p:cNvPr>
          <p:cNvSpPr txBox="1"/>
          <p:nvPr/>
        </p:nvSpPr>
        <p:spPr>
          <a:xfrm>
            <a:off x="3428260" y="538451"/>
            <a:ext cx="57422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5 sessions with the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highest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amount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of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packet</a:t>
            </a:r>
            <a:r>
              <a:rPr lang="it-IT" b="1" dirty="0">
                <a:latin typeface="Noto Sans Kannada" panose="020B0502040504020204" pitchFamily="34" charset="0"/>
                <a:cs typeface="Noto Sans Kannada" panose="020B0502040504020204" pitchFamily="34" charset="0"/>
              </a:rPr>
              <a:t> </a:t>
            </a:r>
            <a:r>
              <a:rPr lang="it-IT" b="1" dirty="0" err="1">
                <a:latin typeface="Noto Sans Kannada" panose="020B0502040504020204" pitchFamily="34" charset="0"/>
                <a:cs typeface="Noto Sans Kannada" panose="020B0502040504020204" pitchFamily="34" charset="0"/>
              </a:rPr>
              <a:t>sent</a:t>
            </a:r>
            <a:endParaRPr lang="it-IT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59E4CFE-72EB-4042-9F18-238CF232B299}"/>
              </a:ext>
            </a:extLst>
          </p:cNvPr>
          <p:cNvSpPr txBox="1"/>
          <p:nvPr/>
        </p:nvSpPr>
        <p:spPr>
          <a:xfrm>
            <a:off x="5869644" y="4236027"/>
            <a:ext cx="59925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b="1" dirty="0"/>
              <a:t>Part of the code:</a:t>
            </a:r>
          </a:p>
          <a:p>
            <a:r>
              <a:rPr lang="it-IT" dirty="0" err="1"/>
              <a:t>df_srcdst</a:t>
            </a:r>
            <a:r>
              <a:rPr lang="it-IT" dirty="0"/>
              <a:t> = list(zip(</a:t>
            </a:r>
            <a:r>
              <a:rPr lang="it-IT" dirty="0" err="1"/>
              <a:t>data_couple.IP_SRC</a:t>
            </a:r>
            <a:r>
              <a:rPr lang="it-IT" dirty="0"/>
              <a:t>, </a:t>
            </a:r>
            <a:r>
              <a:rPr lang="it-IT" dirty="0" err="1"/>
              <a:t>data_couple.IP_DST</a:t>
            </a:r>
            <a:r>
              <a:rPr lang="it-IT" dirty="0"/>
              <a:t>))</a:t>
            </a:r>
            <a:r>
              <a:rPr lang="it-IT" b="1" dirty="0"/>
              <a:t> </a:t>
            </a:r>
          </a:p>
          <a:p>
            <a:r>
              <a:rPr lang="it-IT" dirty="0" err="1"/>
              <a:t>Counter</a:t>
            </a:r>
            <a:r>
              <a:rPr lang="it-IT" dirty="0"/>
              <a:t>(</a:t>
            </a:r>
            <a:r>
              <a:rPr lang="it-IT" dirty="0" err="1"/>
              <a:t>df_srcdst</a:t>
            </a:r>
            <a:r>
              <a:rPr lang="it-IT" dirty="0"/>
              <a:t>).</a:t>
            </a:r>
            <a:r>
              <a:rPr lang="it-IT" dirty="0" err="1"/>
              <a:t>most_common</a:t>
            </a:r>
            <a:r>
              <a:rPr lang="it-IT" dirty="0"/>
              <a:t>(5)</a:t>
            </a:r>
          </a:p>
        </p:txBody>
      </p:sp>
      <p:graphicFrame>
        <p:nvGraphicFramePr>
          <p:cNvPr id="8" name="Tabella 9">
            <a:extLst>
              <a:ext uri="{FF2B5EF4-FFF2-40B4-BE49-F238E27FC236}">
                <a16:creationId xmlns:a16="http://schemas.microsoft.com/office/drawing/2014/main" id="{9B7EF1DA-AB94-2641-8425-3AB7520348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690421"/>
              </p:ext>
            </p:extLst>
          </p:nvPr>
        </p:nvGraphicFramePr>
        <p:xfrm>
          <a:off x="5869644" y="1698643"/>
          <a:ext cx="5626098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380534726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38759789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1626408695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it-IT" dirty="0" err="1"/>
                        <a:t>IP_source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IP_destination</a:t>
                      </a:r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err="1"/>
                        <a:t>Packet</a:t>
                      </a:r>
                      <a:r>
                        <a:rPr lang="it-IT" dirty="0"/>
                        <a:t> </a:t>
                      </a:r>
                      <a:r>
                        <a:rPr lang="it-IT" dirty="0" err="1"/>
                        <a:t>sent</a:t>
                      </a:r>
                      <a:endParaRPr lang="it-IT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9046427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172.201.24.110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131.137.54.7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53309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1271563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172.201.24.79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131.137.37.197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30821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5164731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222.127.201.52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25606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312029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221.5.73.197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20599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171270"/>
                  </a:ext>
                </a:extLst>
              </a:tr>
              <a:tr h="30432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dirty="0"/>
                        <a:t>150.57.136.251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66.132.46.70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/>
                        <a:t>16946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8149980"/>
                  </a:ext>
                </a:extLst>
              </a:tr>
            </a:tbl>
          </a:graphicData>
        </a:graphic>
      </p:graphicFrame>
      <p:pic>
        <p:nvPicPr>
          <p:cNvPr id="11" name="Picture 2">
            <a:extLst>
              <a:ext uri="{FF2B5EF4-FFF2-40B4-BE49-F238E27FC236}">
                <a16:creationId xmlns:a16="http://schemas.microsoft.com/office/drawing/2014/main" id="{C47142A3-8B07-0F48-9DED-7EA4513F40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54" r="35131"/>
          <a:stretch/>
        </p:blipFill>
        <p:spPr>
          <a:xfrm>
            <a:off x="1098314" y="988519"/>
            <a:ext cx="3769227" cy="2900134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204C6682-2C71-6C4D-B85F-1CCBD94418F3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200" y="4016262"/>
            <a:ext cx="4573341" cy="2777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490184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3976</TotalTime>
  <Words>992</Words>
  <Application>Microsoft Macintosh PowerPoint</Application>
  <PresentationFormat>Widescreen</PresentationFormat>
  <Paragraphs>188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Noto Sans Kannada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My pc</dc:creator>
  <cp:lastModifiedBy>pippomio1998@gmail.com</cp:lastModifiedBy>
  <cp:revision>70</cp:revision>
  <dcterms:created xsi:type="dcterms:W3CDTF">2021-07-02T13:54:04Z</dcterms:created>
  <dcterms:modified xsi:type="dcterms:W3CDTF">2021-07-27T21:18:13Z</dcterms:modified>
</cp:coreProperties>
</file>

<file path=docProps/thumbnail.jpeg>
</file>